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2"/>
  </p:notesMasterIdLst>
  <p:sldIdLst>
    <p:sldId id="256" r:id="rId2"/>
    <p:sldId id="264" r:id="rId3"/>
    <p:sldId id="265" r:id="rId4"/>
    <p:sldId id="266" r:id="rId5"/>
    <p:sldId id="267" r:id="rId6"/>
    <p:sldId id="268" r:id="rId7"/>
    <p:sldId id="269" r:id="rId8"/>
    <p:sldId id="270" r:id="rId9"/>
    <p:sldId id="262" r:id="rId10"/>
    <p:sldId id="263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B7B7"/>
    <a:srgbClr val="3A003A"/>
    <a:srgbClr val="FFA3A3"/>
    <a:srgbClr val="FFCCCC"/>
    <a:srgbClr val="A1234D"/>
    <a:srgbClr val="C46200"/>
    <a:srgbClr val="C85100"/>
    <a:srgbClr val="FEBE8A"/>
    <a:srgbClr val="99FF66"/>
    <a:srgbClr val="FEC69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93D81CF-94F2-401A-BA57-92F5A7B2D0C5}" styleName="Средний стиль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18603FDC-E32A-4AB5-989C-0864C3EAD2B8}" styleName="Стиль из темы 2 - акцент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0E3FDE45-AF77-4B5C-9715-49D594BDF05E}" styleName="Светлый стиль 1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72833802-FEF1-4C79-8D5D-14CF1EAF98D9}" styleName="Светлый стиль 2 — акцент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114" d="100"/>
          <a:sy n="114" d="100"/>
        </p:scale>
        <p:origin x="-354" y="18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8AC0EB-FC95-4F1A-B28C-8E976C8B3DBB}" type="datetimeFigureOut">
              <a:rPr lang="ru-RU" smtClean="0"/>
              <a:t>26.10.2019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BB85FE-092F-448A-BE23-78139A7512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39033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BB85FE-092F-448A-BE23-78139A751245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81485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248E5C81-6C7C-48E8-8572-8DF3CD304FAB}" type="datetimeFigureOut">
              <a:rPr lang="ru-RU" smtClean="0"/>
              <a:t>26.10.2019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97A94E78-C41C-46B6-81D1-36CBBF94F796}" type="slidenum">
              <a:rPr lang="ru-RU" smtClean="0"/>
              <a:t>‹#›</a:t>
            </a:fld>
            <a:endParaRPr lang="ru-RU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0738861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E5C81-6C7C-48E8-8572-8DF3CD304FAB}" type="datetimeFigureOut">
              <a:rPr lang="ru-RU" smtClean="0"/>
              <a:t>26.10.2019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94E78-C41C-46B6-81D1-36CBBF94F7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56228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E5C81-6C7C-48E8-8572-8DF3CD304FAB}" type="datetimeFigureOut">
              <a:rPr lang="ru-RU" smtClean="0"/>
              <a:t>26.10.2019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94E78-C41C-46B6-81D1-36CBBF94F7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63951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E5C81-6C7C-48E8-8572-8DF3CD304FAB}" type="datetimeFigureOut">
              <a:rPr lang="ru-RU" smtClean="0"/>
              <a:t>26.10.2019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94E78-C41C-46B6-81D1-36CBBF94F7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86779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248E5C81-6C7C-48E8-8572-8DF3CD304FAB}" type="datetimeFigureOut">
              <a:rPr lang="ru-RU" smtClean="0"/>
              <a:t>26.10.2019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97A94E78-C41C-46B6-81D1-36CBBF94F796}" type="slidenum">
              <a:rPr lang="ru-RU" smtClean="0"/>
              <a:t>‹#›</a:t>
            </a:fld>
            <a:endParaRPr lang="ru-RU"/>
          </a:p>
        </p:txBody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 title="left scallop inlin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150744929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E5C81-6C7C-48E8-8572-8DF3CD304FAB}" type="datetimeFigureOut">
              <a:rPr lang="ru-RU" smtClean="0"/>
              <a:t>26.10.2019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94E78-C41C-46B6-81D1-36CBBF94F7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3939446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E5C81-6C7C-48E8-8572-8DF3CD304FAB}" type="datetimeFigureOut">
              <a:rPr lang="ru-RU" smtClean="0"/>
              <a:t>26.10.2019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94E78-C41C-46B6-81D1-36CBBF94F7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7324296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E5C81-6C7C-48E8-8572-8DF3CD304FAB}" type="datetimeFigureOut">
              <a:rPr lang="ru-RU" smtClean="0"/>
              <a:t>26.10.2019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94E78-C41C-46B6-81D1-36CBBF94F7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08190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E5C81-6C7C-48E8-8572-8DF3CD304FAB}" type="datetimeFigureOut">
              <a:rPr lang="ru-RU" smtClean="0"/>
              <a:t>26.10.2019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A94E78-C41C-46B6-81D1-36CBBF94F7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78254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fld id="{248E5C81-6C7C-48E8-8572-8DF3CD304FAB}" type="datetimeFigureOut">
              <a:rPr lang="ru-RU" smtClean="0"/>
              <a:t>26.10.2019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fld id="{97A94E78-C41C-46B6-81D1-36CBBF94F796}" type="slidenum">
              <a:rPr lang="ru-RU" smtClean="0"/>
              <a:t>‹#›</a:t>
            </a:fld>
            <a:endParaRPr lang="ru-RU"/>
          </a:p>
        </p:txBody>
      </p:sp>
      <p:sp>
        <p:nvSpPr>
          <p:cNvPr id="8" name="Rectangle 7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413051048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fld id="{248E5C81-6C7C-48E8-8572-8DF3CD304FAB}" type="datetimeFigureOut">
              <a:rPr lang="ru-RU" smtClean="0"/>
              <a:t>26.10.2019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fld id="{97A94E78-C41C-46B6-81D1-36CBBF94F79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70222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248E5C81-6C7C-48E8-8572-8DF3CD304FAB}" type="datetimeFigureOut">
              <a:rPr lang="ru-RU" smtClean="0"/>
              <a:t>26.10.2019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97A94E78-C41C-46B6-81D1-36CBBF94F796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Freeform 6" title="Left scallop edge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739305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allfi.biz/" TargetMode="External"/><Relationship Id="rId2" Type="http://schemas.openxmlformats.org/officeDocument/2006/relationships/hyperlink" Target="https://studme.org/" TargetMode="External"/><Relationship Id="rId1" Type="http://schemas.openxmlformats.org/officeDocument/2006/relationships/slideLayout" Target="../slideLayouts/slideLayout6.xml"/><Relationship Id="rId6" Type="http://schemas.openxmlformats.org/officeDocument/2006/relationships/hyperlink" Target="http://www.elitarium.ru/" TargetMode="External"/><Relationship Id="rId5" Type="http://schemas.openxmlformats.org/officeDocument/2006/relationships/hyperlink" Target="https://ru.routestofinance.com/" TargetMode="External"/><Relationship Id="rId4" Type="http://schemas.openxmlformats.org/officeDocument/2006/relationships/hyperlink" Target="https://economics.studio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599" y="3357062"/>
            <a:ext cx="9450371" cy="1463040"/>
          </a:xfrm>
        </p:spPr>
        <p:txBody>
          <a:bodyPr>
            <a:noAutofit/>
          </a:bodyPr>
          <a:lstStyle/>
          <a:p>
            <a:r>
              <a:rPr lang="ru-RU" sz="2300" dirty="0" smtClean="0">
                <a:solidFill>
                  <a:srgbClr val="0A082A"/>
                </a:solidFill>
              </a:rPr>
              <a:t>Кафедра: </a:t>
            </a:r>
            <a:r>
              <a:rPr lang="ru-RU" sz="2300" cap="none" dirty="0" smtClean="0">
                <a:solidFill>
                  <a:srgbClr val="0A082A"/>
                </a:solidFill>
              </a:rPr>
              <a:t>«Финансы и учет»</a:t>
            </a:r>
            <a:endParaRPr lang="ru-RU" sz="2300" dirty="0" smtClean="0">
              <a:solidFill>
                <a:srgbClr val="0A082A"/>
              </a:solidFill>
            </a:endParaRPr>
          </a:p>
          <a:p>
            <a:r>
              <a:rPr lang="ru-RU" sz="2300" dirty="0" smtClean="0">
                <a:solidFill>
                  <a:srgbClr val="0A082A"/>
                </a:solidFill>
              </a:rPr>
              <a:t>Дисциплина: </a:t>
            </a:r>
            <a:r>
              <a:rPr lang="ru-RU" sz="2300" cap="none" dirty="0" smtClean="0">
                <a:solidFill>
                  <a:srgbClr val="0A082A"/>
                </a:solidFill>
              </a:rPr>
              <a:t>«Корпоративные ценные бумаги»</a:t>
            </a:r>
            <a:endParaRPr lang="ru-RU" sz="2300" dirty="0" smtClean="0">
              <a:solidFill>
                <a:srgbClr val="0A082A"/>
              </a:solidFill>
            </a:endParaRPr>
          </a:p>
          <a:p>
            <a:r>
              <a:rPr lang="ru-RU" sz="2300" dirty="0" smtClean="0">
                <a:solidFill>
                  <a:srgbClr val="0A082A"/>
                </a:solidFill>
              </a:rPr>
              <a:t>Тема: «</a:t>
            </a:r>
            <a:r>
              <a:rPr lang="ru-RU" sz="2300" cap="none" dirty="0" smtClean="0">
                <a:solidFill>
                  <a:srgbClr val="0A082A"/>
                </a:solidFill>
              </a:rPr>
              <a:t>Европейские депозитарные расписки»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7986" y="510207"/>
            <a:ext cx="3073139" cy="2630038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571772" y="124113"/>
            <a:ext cx="70500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solidFill>
                  <a:srgbClr val="BD9C63"/>
                </a:solidFill>
              </a:rPr>
              <a:t>Казахский Национальный </a:t>
            </a:r>
            <a:r>
              <a:rPr lang="ru-RU" sz="1600" dirty="0">
                <a:solidFill>
                  <a:srgbClr val="BD9C63"/>
                </a:solidFill>
              </a:rPr>
              <a:t>У</a:t>
            </a:r>
            <a:r>
              <a:rPr lang="ru-RU" sz="1600" dirty="0" smtClean="0">
                <a:solidFill>
                  <a:srgbClr val="BD9C63"/>
                </a:solidFill>
              </a:rPr>
              <a:t>ниверситет имени аль-</a:t>
            </a:r>
            <a:r>
              <a:rPr lang="ru-RU" sz="1600" dirty="0" err="1" smtClean="0">
                <a:solidFill>
                  <a:srgbClr val="BD9C63"/>
                </a:solidFill>
              </a:rPr>
              <a:t>Фараби</a:t>
            </a:r>
            <a:endParaRPr lang="ru-RU" sz="1600" dirty="0">
              <a:solidFill>
                <a:srgbClr val="BD9C6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7953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58738" y="2823833"/>
            <a:ext cx="7880808" cy="815479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0F0B3D"/>
                </a:solidFill>
                <a:effectLst>
                  <a:glow rad="101600">
                    <a:schemeClr val="accent6">
                      <a:satMod val="175000"/>
                      <a:alpha val="40000"/>
                    </a:schemeClr>
                  </a:glow>
                </a:effectLst>
              </a:rPr>
              <a:t>Спасибо за внимание!</a:t>
            </a:r>
            <a:endParaRPr lang="ru-RU" dirty="0">
              <a:solidFill>
                <a:srgbClr val="0F0B3D"/>
              </a:solidFill>
              <a:effectLst>
                <a:glow rad="101600">
                  <a:schemeClr val="accent6">
                    <a:satMod val="175000"/>
                    <a:alpha val="4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14793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61416" y="454793"/>
            <a:ext cx="5998331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i="1" dirty="0"/>
              <a:t>Депозитарная </a:t>
            </a:r>
            <a:r>
              <a:rPr lang="ru-RU" sz="2400" b="1" i="1" dirty="0" smtClean="0"/>
              <a:t>расписка (ДР) </a:t>
            </a:r>
            <a:r>
              <a:rPr lang="ru-RU" sz="2400" dirty="0"/>
              <a:t>– это свободно обращающаяся на фондовом рынке </a:t>
            </a:r>
            <a:r>
              <a:rPr lang="ru-RU" sz="2400" dirty="0" smtClean="0"/>
              <a:t>производная ценная </a:t>
            </a:r>
            <a:r>
              <a:rPr lang="ru-RU" sz="2400" dirty="0"/>
              <a:t>бумага на акции иностранной компании, депонированные в крупном депозитарном банке, который выпустил расписки в форме сертификатов или в бездокументарной форме.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6511" y="458353"/>
            <a:ext cx="4778007" cy="2789076"/>
          </a:xfrm>
          <a:prstGeom prst="rect">
            <a:avLst/>
          </a:prstGeom>
          <a:ln>
            <a:solidFill>
              <a:schemeClr val="tx1"/>
            </a:solidFill>
          </a:ln>
          <a:effectLst>
            <a:glow rad="139700">
              <a:srgbClr val="EADBB4"/>
            </a:glow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Блок-схема: знак завершения 5"/>
          <p:cNvSpPr/>
          <p:nvPr/>
        </p:nvSpPr>
        <p:spPr>
          <a:xfrm>
            <a:off x="6659747" y="3749039"/>
            <a:ext cx="5431536" cy="2825496"/>
          </a:xfrm>
          <a:prstGeom prst="flowChartTerminator">
            <a:avLst/>
          </a:prstGeom>
          <a:solidFill>
            <a:srgbClr val="FFFF66"/>
          </a:solidFill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r>
              <a:rPr lang="ru-RU" sz="2200" dirty="0"/>
              <a:t>Акции, выпущенные на фондовой бирже, </a:t>
            </a:r>
            <a:r>
              <a:rPr lang="ru-RU" sz="2200" b="1" i="1" dirty="0"/>
              <a:t>оцениваются в местной валюте и выплачиваются дивиденды в местной валюте</a:t>
            </a:r>
            <a:r>
              <a:rPr lang="ru-RU" sz="2200" dirty="0"/>
              <a:t>, что упрощает этот процесс для отечественных инвесторов, желающих купить акции в иностранной валюте.</a:t>
            </a:r>
          </a:p>
        </p:txBody>
      </p:sp>
      <p:sp>
        <p:nvSpPr>
          <p:cNvPr id="5" name="Пятиугольник 4"/>
          <p:cNvSpPr/>
          <p:nvPr/>
        </p:nvSpPr>
        <p:spPr>
          <a:xfrm>
            <a:off x="661416" y="3447287"/>
            <a:ext cx="6818376" cy="2322577"/>
          </a:xfrm>
          <a:prstGeom prst="homePlate">
            <a:avLst>
              <a:gd name="adj" fmla="val 31406"/>
            </a:avLst>
          </a:prstGeom>
          <a:solidFill>
            <a:srgbClr val="CCFF66"/>
          </a:solidFill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2300" dirty="0"/>
              <a:t>Депозитарные расписки </a:t>
            </a:r>
            <a:r>
              <a:rPr lang="ru-RU" sz="2300" dirty="0" smtClean="0"/>
              <a:t>выдаются</a:t>
            </a:r>
          </a:p>
          <a:p>
            <a:pPr algn="just"/>
            <a:r>
              <a:rPr lang="ru-RU" sz="2300" b="1" dirty="0" smtClean="0"/>
              <a:t>инвестиционными </a:t>
            </a:r>
            <a:r>
              <a:rPr lang="ru-RU" sz="2300" b="1" dirty="0"/>
              <a:t>банками </a:t>
            </a:r>
            <a:r>
              <a:rPr lang="ru-RU" sz="2300" dirty="0"/>
              <a:t>в процессе покупки акций в иностранной компании, группируя их в </a:t>
            </a:r>
            <a:r>
              <a:rPr lang="ru-RU" sz="2300" b="1" dirty="0"/>
              <a:t>пакеты</a:t>
            </a:r>
            <a:r>
              <a:rPr lang="ru-RU" sz="2300" dirty="0"/>
              <a:t> </a:t>
            </a:r>
            <a:r>
              <a:rPr lang="ru-RU" sz="2300" b="1" dirty="0" smtClean="0"/>
              <a:t>(10 </a:t>
            </a:r>
            <a:r>
              <a:rPr lang="ru-RU" sz="2300" b="1" dirty="0"/>
              <a:t>акций на пакет) </a:t>
            </a:r>
            <a:r>
              <a:rPr lang="ru-RU" sz="2300" dirty="0"/>
              <a:t>и </a:t>
            </a:r>
            <a:r>
              <a:rPr lang="ru-RU" sz="2300" i="1" dirty="0"/>
              <a:t>выдавая каждый пакет в качестве </a:t>
            </a:r>
            <a:r>
              <a:rPr lang="ru-RU" sz="2300" b="1" i="1" dirty="0"/>
              <a:t>депозитарной расписки </a:t>
            </a:r>
            <a:r>
              <a:rPr lang="ru-RU" sz="2300" i="1" dirty="0"/>
              <a:t>на местной фондовой </a:t>
            </a:r>
            <a:r>
              <a:rPr lang="ru-RU" sz="2300" i="1" dirty="0" smtClean="0"/>
              <a:t>биржи</a:t>
            </a:r>
            <a:r>
              <a:rPr lang="ru-RU" sz="2300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88076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527900" y="258954"/>
            <a:ext cx="11170764" cy="960120"/>
          </a:xfrm>
          <a:prstGeom prst="roundRect">
            <a:avLst/>
          </a:prstGeom>
          <a:solidFill>
            <a:schemeClr val="bg1">
              <a:lumMod val="25000"/>
              <a:lumOff val="75000"/>
            </a:schemeClr>
          </a:solidFill>
          <a:ln w="28575">
            <a:solidFill>
              <a:schemeClr val="tx1"/>
            </a:solidFill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effectLst>
                  <a:glow rad="101600">
                    <a:srgbClr val="FFFF00">
                      <a:alpha val="60000"/>
                    </a:srgbClr>
                  </a:glow>
                </a:effectLst>
              </a:rPr>
              <a:t>ВИДЫ ДЕПОЗИТАРНЫХ РАСПИСОК</a:t>
            </a:r>
            <a:endParaRPr lang="ru-RU" sz="2400" b="1" dirty="0">
              <a:solidFill>
                <a:schemeClr val="bg1"/>
              </a:solidFill>
              <a:effectLst>
                <a:glow rad="101600">
                  <a:srgbClr val="FFFF00">
                    <a:alpha val="60000"/>
                  </a:srgbClr>
                </a:glow>
              </a:effectLst>
            </a:endParaRPr>
          </a:p>
        </p:txBody>
      </p:sp>
      <p:sp>
        <p:nvSpPr>
          <p:cNvPr id="3" name="Табличка 2"/>
          <p:cNvSpPr/>
          <p:nvPr/>
        </p:nvSpPr>
        <p:spPr>
          <a:xfrm>
            <a:off x="372357" y="1734530"/>
            <a:ext cx="3497345" cy="942680"/>
          </a:xfrm>
          <a:prstGeom prst="plaqu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 dirty="0" smtClean="0">
                <a:solidFill>
                  <a:schemeClr val="bg2"/>
                </a:solidFill>
              </a:rPr>
              <a:t>ADR</a:t>
            </a:r>
            <a:endParaRPr lang="ru-RU" sz="2200" b="1" dirty="0">
              <a:solidFill>
                <a:schemeClr val="bg2"/>
              </a:solidFill>
            </a:endParaRPr>
          </a:p>
        </p:txBody>
      </p:sp>
      <p:sp>
        <p:nvSpPr>
          <p:cNvPr id="4" name="Прямоугольник с двумя скругленными противолежащими углами 3"/>
          <p:cNvSpPr/>
          <p:nvPr/>
        </p:nvSpPr>
        <p:spPr>
          <a:xfrm>
            <a:off x="372357" y="3180219"/>
            <a:ext cx="3497345" cy="2984911"/>
          </a:xfrm>
          <a:prstGeom prst="round2DiagRect">
            <a:avLst/>
          </a:prstGeom>
          <a:ln w="19050">
            <a:solidFill>
              <a:schemeClr val="tx1"/>
            </a:solidFill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Американские депозитарные </a:t>
            </a:r>
            <a:r>
              <a:rPr lang="ru-RU" sz="20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расписки </a:t>
            </a:r>
            <a:r>
              <a:rPr lang="ru-RU" sz="2000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об­ращаются </a:t>
            </a:r>
            <a:r>
              <a:rPr lang="ru-RU" sz="2000" dirty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основных биржах США и внебиржевом рынке, деноминированы в </a:t>
            </a:r>
            <a:r>
              <a:rPr lang="en-US" sz="2000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$ </a:t>
            </a:r>
            <a:r>
              <a:rPr lang="ru-RU" sz="2000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</a:t>
            </a:r>
            <a:r>
              <a:rPr lang="ru-RU" sz="2000" dirty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регулируются законодательством США.</a:t>
            </a:r>
          </a:p>
        </p:txBody>
      </p:sp>
      <p:sp>
        <p:nvSpPr>
          <p:cNvPr id="5" name="Табличка 4"/>
          <p:cNvSpPr/>
          <p:nvPr/>
        </p:nvSpPr>
        <p:spPr>
          <a:xfrm>
            <a:off x="4418809" y="1728306"/>
            <a:ext cx="3388937" cy="942680"/>
          </a:xfrm>
          <a:prstGeom prst="plaqu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 dirty="0">
                <a:solidFill>
                  <a:schemeClr val="bg2"/>
                </a:solidFill>
              </a:rPr>
              <a:t>E</a:t>
            </a:r>
            <a:r>
              <a:rPr lang="en-US" sz="2200" b="1" dirty="0" smtClean="0">
                <a:solidFill>
                  <a:schemeClr val="bg2"/>
                </a:solidFill>
              </a:rPr>
              <a:t>DR</a:t>
            </a:r>
            <a:endParaRPr lang="ru-RU" sz="2200" b="1" dirty="0">
              <a:solidFill>
                <a:schemeClr val="bg2"/>
              </a:solidFill>
            </a:endParaRPr>
          </a:p>
        </p:txBody>
      </p:sp>
      <p:sp>
        <p:nvSpPr>
          <p:cNvPr id="6" name="Табличка 5"/>
          <p:cNvSpPr/>
          <p:nvPr/>
        </p:nvSpPr>
        <p:spPr>
          <a:xfrm>
            <a:off x="8356853" y="1728306"/>
            <a:ext cx="3370090" cy="942680"/>
          </a:xfrm>
          <a:prstGeom prst="plaqu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200" b="1" dirty="0">
                <a:solidFill>
                  <a:schemeClr val="bg2"/>
                </a:solidFill>
              </a:rPr>
              <a:t>G</a:t>
            </a:r>
            <a:r>
              <a:rPr lang="en-US" sz="2200" b="1" dirty="0" smtClean="0">
                <a:solidFill>
                  <a:schemeClr val="bg2"/>
                </a:solidFill>
              </a:rPr>
              <a:t>DR</a:t>
            </a:r>
            <a:endParaRPr lang="ru-RU" sz="2200" b="1" dirty="0">
              <a:solidFill>
                <a:schemeClr val="bg2"/>
              </a:solidFill>
            </a:endParaRPr>
          </a:p>
        </p:txBody>
      </p:sp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4418810" y="3180218"/>
            <a:ext cx="3388937" cy="2984912"/>
          </a:xfrm>
          <a:prstGeom prst="round2DiagRect">
            <a:avLst/>
          </a:prstGeom>
          <a:ln w="19050">
            <a:solidFill>
              <a:schemeClr val="tx1"/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100" b="1" dirty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Европейские депозитарные </a:t>
            </a:r>
            <a:r>
              <a:rPr lang="ru-RU" sz="21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расписки </a:t>
            </a:r>
            <a:r>
              <a:rPr lang="ru-RU" sz="2100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предоставляют </a:t>
            </a:r>
            <a:r>
              <a:rPr lang="ru-RU" sz="2100" dirty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европейским инвесторам локальные акции неевропейских </a:t>
            </a:r>
            <a:r>
              <a:rPr lang="ru-RU" sz="2100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компаний.</a:t>
            </a:r>
            <a:endParaRPr lang="ru-RU" sz="2100" dirty="0">
              <a:solidFill>
                <a:schemeClr val="bg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Прямоугольник с двумя скругленными противолежащими углами 7"/>
          <p:cNvSpPr/>
          <p:nvPr/>
        </p:nvSpPr>
        <p:spPr>
          <a:xfrm>
            <a:off x="8295586" y="3180218"/>
            <a:ext cx="3431357" cy="2984912"/>
          </a:xfrm>
          <a:prstGeom prst="round2DiagRect">
            <a:avLst/>
          </a:prstGeom>
          <a:ln w="19050">
            <a:solidFill>
              <a:schemeClr val="tx1"/>
            </a:solidFill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Глобальные депозитарные </a:t>
            </a:r>
            <a:r>
              <a:rPr lang="ru-RU" sz="2000" b="1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расписки – </a:t>
            </a:r>
            <a:r>
              <a:rPr lang="ru-RU" sz="2000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это </a:t>
            </a:r>
            <a:r>
              <a:rPr lang="ru-RU" sz="2000" dirty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де­позитарный сертификат, подтверждающий право на акции иностранной компании и обращающийся на </a:t>
            </a:r>
            <a:r>
              <a:rPr lang="ru-RU" sz="2000" dirty="0" smtClean="0">
                <a:solidFill>
                  <a:schemeClr val="bg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мировых рынках капитала.</a:t>
            </a:r>
            <a:endParaRPr lang="ru-RU" sz="2000" dirty="0">
              <a:solidFill>
                <a:schemeClr val="bg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Стрелка вниз 8"/>
          <p:cNvSpPr/>
          <p:nvPr/>
        </p:nvSpPr>
        <p:spPr>
          <a:xfrm>
            <a:off x="1904212" y="1209365"/>
            <a:ext cx="433633" cy="590872"/>
          </a:xfrm>
          <a:prstGeom prst="downArrow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трелка вниз 9"/>
          <p:cNvSpPr/>
          <p:nvPr/>
        </p:nvSpPr>
        <p:spPr>
          <a:xfrm>
            <a:off x="1904212" y="2650497"/>
            <a:ext cx="433633" cy="590872"/>
          </a:xfrm>
          <a:prstGeom prst="downArrow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низ 10"/>
          <p:cNvSpPr/>
          <p:nvPr/>
        </p:nvSpPr>
        <p:spPr>
          <a:xfrm>
            <a:off x="9825080" y="2650497"/>
            <a:ext cx="433633" cy="590872"/>
          </a:xfrm>
          <a:prstGeom prst="downArrow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низ 11"/>
          <p:cNvSpPr/>
          <p:nvPr/>
        </p:nvSpPr>
        <p:spPr>
          <a:xfrm>
            <a:off x="5898813" y="2650497"/>
            <a:ext cx="433633" cy="590872"/>
          </a:xfrm>
          <a:prstGeom prst="downArrow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низ 12"/>
          <p:cNvSpPr/>
          <p:nvPr/>
        </p:nvSpPr>
        <p:spPr>
          <a:xfrm>
            <a:off x="9825081" y="1209365"/>
            <a:ext cx="433633" cy="590872"/>
          </a:xfrm>
          <a:prstGeom prst="downArrow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низ 13"/>
          <p:cNvSpPr/>
          <p:nvPr/>
        </p:nvSpPr>
        <p:spPr>
          <a:xfrm>
            <a:off x="5898812" y="1209365"/>
            <a:ext cx="433633" cy="590872"/>
          </a:xfrm>
          <a:prstGeom prst="downArrow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8540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91299" y="369342"/>
            <a:ext cx="10755983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i="1" dirty="0"/>
              <a:t>Европейская депозитарная расписка </a:t>
            </a:r>
            <a:r>
              <a:rPr lang="ru-RU" sz="2400" b="1" i="1" dirty="0" smtClean="0"/>
              <a:t>(</a:t>
            </a:r>
            <a:r>
              <a:rPr lang="ru-RU" sz="2400" b="1" i="1" dirty="0" err="1" smtClean="0"/>
              <a:t>European</a:t>
            </a:r>
            <a:r>
              <a:rPr lang="ru-RU" sz="2400" b="1" i="1" dirty="0" smtClean="0"/>
              <a:t> </a:t>
            </a:r>
            <a:r>
              <a:rPr lang="ru-RU" sz="2400" b="1" i="1" dirty="0" err="1"/>
              <a:t>Depository</a:t>
            </a:r>
            <a:r>
              <a:rPr lang="ru-RU" sz="2400" b="1" i="1" dirty="0"/>
              <a:t> </a:t>
            </a:r>
            <a:r>
              <a:rPr lang="ru-RU" sz="2400" b="1" i="1" dirty="0" err="1" smtClean="0"/>
              <a:t>Receipt</a:t>
            </a:r>
            <a:r>
              <a:rPr lang="ru-RU" sz="2400" b="1" i="1" dirty="0" smtClean="0"/>
              <a:t> = EDR) </a:t>
            </a:r>
            <a:r>
              <a:rPr lang="ru-RU" sz="2400" dirty="0" smtClean="0"/>
              <a:t>– переводная </a:t>
            </a:r>
            <a:r>
              <a:rPr lang="ru-RU" sz="2400" dirty="0"/>
              <a:t>ценная бумага, которая выпущена европейским банком, представляющая ценные бумаги, торгующиеся на биржах за пределами родной страны банка.</a:t>
            </a:r>
          </a:p>
        </p:txBody>
      </p:sp>
      <p:sp>
        <p:nvSpPr>
          <p:cNvPr id="3" name="Блок-схема: документ 2"/>
          <p:cNvSpPr/>
          <p:nvPr/>
        </p:nvSpPr>
        <p:spPr>
          <a:xfrm>
            <a:off x="691299" y="2023830"/>
            <a:ext cx="6925559" cy="978913"/>
          </a:xfrm>
          <a:prstGeom prst="flowChartDocument">
            <a:avLst/>
          </a:prstGeom>
          <a:solidFill>
            <a:srgbClr val="66FFCC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dirty="0" smtClean="0"/>
              <a:t>Об­ращаются </a:t>
            </a:r>
            <a:r>
              <a:rPr lang="ru-RU" sz="2200" dirty="0"/>
              <a:t>на европейских, обычно на </a:t>
            </a:r>
            <a:r>
              <a:rPr lang="ru-RU" sz="2200" b="1" dirty="0" smtClean="0"/>
              <a:t>Лондонской </a:t>
            </a:r>
            <a:r>
              <a:rPr lang="ru-RU" sz="2200" b="1" dirty="0"/>
              <a:t>и </a:t>
            </a:r>
            <a:r>
              <a:rPr lang="ru-RU" sz="2200" b="1" dirty="0" smtClean="0"/>
              <a:t>Люксембургской</a:t>
            </a:r>
            <a:r>
              <a:rPr lang="ru-RU" sz="2200" dirty="0" smtClean="0"/>
              <a:t>, биржах;</a:t>
            </a:r>
            <a:endParaRPr lang="ru-RU" sz="2200" dirty="0"/>
          </a:p>
        </p:txBody>
      </p:sp>
      <p:sp>
        <p:nvSpPr>
          <p:cNvPr id="4" name="Блок-схема: ссылка на другую страницу 3"/>
          <p:cNvSpPr/>
          <p:nvPr/>
        </p:nvSpPr>
        <p:spPr>
          <a:xfrm>
            <a:off x="5279011" y="2959279"/>
            <a:ext cx="6542201" cy="900397"/>
          </a:xfrm>
          <a:prstGeom prst="flowChartOffpageConnector">
            <a:avLst/>
          </a:prstGeom>
          <a:solidFill>
            <a:srgbClr val="FEBE8A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dirty="0" smtClean="0"/>
              <a:t>Де­номинированы </a:t>
            </a:r>
            <a:r>
              <a:rPr lang="ru-RU" sz="2200" dirty="0"/>
              <a:t>в </a:t>
            </a:r>
            <a:r>
              <a:rPr lang="ru-RU" sz="2200" b="1" dirty="0" smtClean="0"/>
              <a:t>евро</a:t>
            </a:r>
            <a:r>
              <a:rPr lang="ru-RU" sz="2200" dirty="0" smtClean="0"/>
              <a:t>;</a:t>
            </a:r>
            <a:endParaRPr lang="ru-RU" sz="2200" dirty="0"/>
          </a:p>
        </p:txBody>
      </p:sp>
      <p:sp>
        <p:nvSpPr>
          <p:cNvPr id="5" name="Блок-схема: ручной ввод 4"/>
          <p:cNvSpPr/>
          <p:nvPr/>
        </p:nvSpPr>
        <p:spPr>
          <a:xfrm flipH="1">
            <a:off x="691299" y="3726881"/>
            <a:ext cx="7764544" cy="1121792"/>
          </a:xfrm>
          <a:prstGeom prst="flowChartManualInput">
            <a:avLst/>
          </a:prstGeom>
          <a:solidFill>
            <a:srgbClr val="FF99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dirty="0" smtClean="0"/>
              <a:t>Их </a:t>
            </a:r>
            <a:r>
              <a:rPr lang="ru-RU" sz="2200" dirty="0"/>
              <a:t>обращение осуществляется через </a:t>
            </a:r>
            <a:r>
              <a:rPr lang="ru-RU" sz="2200" b="1" dirty="0"/>
              <a:t>клиринговые системы </a:t>
            </a:r>
            <a:r>
              <a:rPr lang="ru-RU" sz="2200" b="1" dirty="0" err="1"/>
              <a:t>Euroclear</a:t>
            </a:r>
            <a:r>
              <a:rPr lang="ru-RU" sz="2200" b="1" dirty="0"/>
              <a:t> и </a:t>
            </a:r>
            <a:r>
              <a:rPr lang="ru-RU" sz="2200" b="1" dirty="0" err="1" smtClean="0"/>
              <a:t>Clearsystem</a:t>
            </a:r>
            <a:r>
              <a:rPr lang="ru-RU" sz="2200" dirty="0" smtClean="0"/>
              <a:t>.</a:t>
            </a:r>
            <a:endParaRPr lang="ru-RU" sz="2200" dirty="0"/>
          </a:p>
        </p:txBody>
      </p:sp>
      <p:sp>
        <p:nvSpPr>
          <p:cNvPr id="6" name="Прямоугольник с двумя усеченными соседними углами 5"/>
          <p:cNvSpPr/>
          <p:nvPr/>
        </p:nvSpPr>
        <p:spPr>
          <a:xfrm>
            <a:off x="3355942" y="4996206"/>
            <a:ext cx="8465270" cy="1508289"/>
          </a:xfrm>
          <a:prstGeom prst="snip2SameRect">
            <a:avLst/>
          </a:prstGeom>
          <a:solidFill>
            <a:srgbClr val="99FF66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200" dirty="0"/>
              <a:t>И</a:t>
            </a:r>
            <a:r>
              <a:rPr lang="ru-RU" sz="2200" dirty="0" smtClean="0"/>
              <a:t>нвесторы</a:t>
            </a:r>
            <a:r>
              <a:rPr lang="ru-RU" sz="2200" dirty="0"/>
              <a:t>, вложившие свои средства в </a:t>
            </a:r>
            <a:r>
              <a:rPr lang="ru-RU" sz="2200" dirty="0" smtClean="0"/>
              <a:t>EDR наделены </a:t>
            </a:r>
            <a:r>
              <a:rPr lang="ru-RU" sz="2200" b="1" dirty="0" smtClean="0"/>
              <a:t>правом на получение доходов в виде дивидендов и прирост капитала</a:t>
            </a:r>
            <a:r>
              <a:rPr lang="ru-RU" sz="2200" dirty="0" smtClean="0"/>
              <a:t>, </a:t>
            </a:r>
            <a:r>
              <a:rPr lang="ru-RU" sz="2200" dirty="0"/>
              <a:t>как и </a:t>
            </a:r>
            <a:r>
              <a:rPr lang="ru-RU" sz="2200" dirty="0" smtClean="0"/>
              <a:t>те, </a:t>
            </a:r>
            <a:r>
              <a:rPr lang="ru-RU" sz="2200" dirty="0"/>
              <a:t>которые приобрели </a:t>
            </a:r>
            <a:r>
              <a:rPr lang="ru-RU" sz="2200" dirty="0" smtClean="0"/>
              <a:t>обыкновенные </a:t>
            </a:r>
            <a:r>
              <a:rPr lang="ru-RU" sz="2200" dirty="0"/>
              <a:t>акции той же самой компании.</a:t>
            </a:r>
          </a:p>
        </p:txBody>
      </p:sp>
      <p:sp>
        <p:nvSpPr>
          <p:cNvPr id="7" name="Стрелка углом вверх 6"/>
          <p:cNvSpPr/>
          <p:nvPr/>
        </p:nvSpPr>
        <p:spPr>
          <a:xfrm flipV="1">
            <a:off x="7678131" y="2250850"/>
            <a:ext cx="1555423" cy="633435"/>
          </a:xfrm>
          <a:prstGeom prst="bentUp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трелка углом вверх 7"/>
          <p:cNvSpPr/>
          <p:nvPr/>
        </p:nvSpPr>
        <p:spPr>
          <a:xfrm flipH="1" flipV="1">
            <a:off x="3629320" y="3172400"/>
            <a:ext cx="1555423" cy="589971"/>
          </a:xfrm>
          <a:prstGeom prst="bentUp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углом вверх 8"/>
          <p:cNvSpPr/>
          <p:nvPr/>
        </p:nvSpPr>
        <p:spPr>
          <a:xfrm rot="16200000" flipH="1" flipV="1">
            <a:off x="2348844" y="5160676"/>
            <a:ext cx="1112363" cy="633435"/>
          </a:xfrm>
          <a:prstGeom prst="bentUp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7912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77072" y="414778"/>
            <a:ext cx="5363852" cy="6165131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" name="Прямоугольник с двумя усеченными противолежащими углами 2"/>
          <p:cNvSpPr/>
          <p:nvPr/>
        </p:nvSpPr>
        <p:spPr>
          <a:xfrm>
            <a:off x="428920" y="980380"/>
            <a:ext cx="5260156" cy="1291473"/>
          </a:xfrm>
          <a:prstGeom prst="snip2DiagRect">
            <a:avLst/>
          </a:prstGeom>
          <a:solidFill>
            <a:srgbClr val="FFA347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/>
              <a:t>привлечение дополнительного капитала для реализации инвестиционных проектов;</a:t>
            </a:r>
          </a:p>
        </p:txBody>
      </p:sp>
      <p:sp>
        <p:nvSpPr>
          <p:cNvPr id="4" name="Прямоугольник с двумя усеченными противолежащими углами 3"/>
          <p:cNvSpPr/>
          <p:nvPr/>
        </p:nvSpPr>
        <p:spPr>
          <a:xfrm>
            <a:off x="428920" y="2375550"/>
            <a:ext cx="5260156" cy="1291473"/>
          </a:xfrm>
          <a:prstGeom prst="snip2DiagRect">
            <a:avLst/>
          </a:prstGeom>
          <a:solidFill>
            <a:srgbClr val="CC99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900" dirty="0"/>
              <a:t>создание имиджа у иностранных и отечественных инвесторов, </a:t>
            </a:r>
            <a:r>
              <a:rPr lang="ru-RU" sz="1900" dirty="0" smtClean="0"/>
              <a:t>т.к. </a:t>
            </a:r>
            <a:r>
              <a:rPr lang="ru-RU" sz="1900" dirty="0"/>
              <a:t>депозитарные расписки на акции компании выпускает всемирно известный и надежный банк;</a:t>
            </a:r>
          </a:p>
        </p:txBody>
      </p:sp>
      <p:sp>
        <p:nvSpPr>
          <p:cNvPr id="5" name="Прямоугольник с двумя усеченными противолежащими углами 4"/>
          <p:cNvSpPr/>
          <p:nvPr/>
        </p:nvSpPr>
        <p:spPr>
          <a:xfrm>
            <a:off x="428920" y="3770720"/>
            <a:ext cx="5260156" cy="1291473"/>
          </a:xfrm>
          <a:prstGeom prst="snip2DiagRect">
            <a:avLst/>
          </a:prstGeom>
          <a:solidFill>
            <a:srgbClr val="FFA347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/>
              <a:t>рост курсовой стоимости акций на внутреннем рынке вследствие возрастания спроса на эти акции;</a:t>
            </a:r>
          </a:p>
        </p:txBody>
      </p:sp>
      <p:sp>
        <p:nvSpPr>
          <p:cNvPr id="6" name="Прямоугольник с двумя усеченными противолежащими углами 5"/>
          <p:cNvSpPr/>
          <p:nvPr/>
        </p:nvSpPr>
        <p:spPr>
          <a:xfrm>
            <a:off x="428920" y="5165888"/>
            <a:ext cx="5260156" cy="1291473"/>
          </a:xfrm>
          <a:prstGeom prst="snip2DiagRect">
            <a:avLst/>
          </a:prstGeom>
          <a:solidFill>
            <a:srgbClr val="CC99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/>
              <a:t>расширение круга инвесторов, привлечение зарубежных портфельных инвесторов.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28920" y="495420"/>
            <a:ext cx="52601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effectLst>
                  <a:glow rad="228600">
                    <a:srgbClr val="CC99FF">
                      <a:alpha val="40000"/>
                    </a:srgbClr>
                  </a:glow>
                </a:effectLst>
              </a:rPr>
              <a:t>ПРЕИМУЩЕСТВА </a:t>
            </a:r>
            <a:r>
              <a:rPr lang="en-US" sz="2000" b="1" dirty="0" smtClean="0">
                <a:effectLst>
                  <a:glow rad="228600">
                    <a:srgbClr val="CC99FF">
                      <a:alpha val="40000"/>
                    </a:srgbClr>
                  </a:glow>
                </a:effectLst>
              </a:rPr>
              <a:t>EDR</a:t>
            </a:r>
            <a:r>
              <a:rPr lang="ru-RU" sz="2000" b="1" dirty="0" smtClean="0">
                <a:effectLst>
                  <a:glow rad="228600">
                    <a:srgbClr val="CC99FF">
                      <a:alpha val="40000"/>
                    </a:srgbClr>
                  </a:glow>
                </a:effectLst>
              </a:rPr>
              <a:t> ДЛЯ ЭМИТЕНТА:</a:t>
            </a:r>
            <a:endParaRPr lang="ru-RU" sz="2000" b="1" dirty="0">
              <a:effectLst>
                <a:glow rad="228600">
                  <a:srgbClr val="CC99FF">
                    <a:alpha val="40000"/>
                  </a:srgbClr>
                </a:glo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411798" y="414778"/>
            <a:ext cx="5363852" cy="6165131"/>
          </a:xfrm>
          <a:prstGeom prst="rect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6506063" y="495420"/>
            <a:ext cx="517531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effectLst>
                  <a:glow rad="228600">
                    <a:srgbClr val="FFFF00">
                      <a:alpha val="40000"/>
                    </a:srgbClr>
                  </a:glow>
                </a:effectLst>
              </a:rPr>
              <a:t>ПРЕИМУЩЕСТВА </a:t>
            </a:r>
            <a:r>
              <a:rPr lang="en-US" sz="2000" b="1" dirty="0" smtClean="0">
                <a:effectLst>
                  <a:glow rad="228600">
                    <a:srgbClr val="FFFF00">
                      <a:alpha val="40000"/>
                    </a:srgbClr>
                  </a:glow>
                </a:effectLst>
              </a:rPr>
              <a:t>EDR </a:t>
            </a:r>
            <a:r>
              <a:rPr lang="ru-RU" sz="2000" b="1" dirty="0" smtClean="0">
                <a:effectLst>
                  <a:glow rad="228600">
                    <a:srgbClr val="FFFF00">
                      <a:alpha val="40000"/>
                    </a:srgbClr>
                  </a:glow>
                </a:effectLst>
              </a:rPr>
              <a:t>ДЛЯ ИНВЕСТОРА:</a:t>
            </a:r>
            <a:endParaRPr lang="ru-RU" sz="2000" b="1" dirty="0">
              <a:effectLst>
                <a:glow rad="228600">
                  <a:srgbClr val="FFFF00">
                    <a:alpha val="40000"/>
                  </a:srgbClr>
                </a:glow>
              </a:effectLst>
            </a:endParaRPr>
          </a:p>
        </p:txBody>
      </p:sp>
      <p:sp>
        <p:nvSpPr>
          <p:cNvPr id="11" name="Прямоугольник с двумя скругленными противолежащими углами 10"/>
          <p:cNvSpPr/>
          <p:nvPr/>
        </p:nvSpPr>
        <p:spPr>
          <a:xfrm>
            <a:off x="6506065" y="976172"/>
            <a:ext cx="5175315" cy="1295681"/>
          </a:xfrm>
          <a:prstGeom prst="round2DiagRect">
            <a:avLst/>
          </a:prstGeom>
          <a:solidFill>
            <a:srgbClr val="99CC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 </a:t>
            </a:r>
            <a:r>
              <a:rPr lang="ru-RU" sz="2000" dirty="0"/>
              <a:t>возможность более глубокой диверсификации портфеля ценных бумаг;</a:t>
            </a:r>
          </a:p>
        </p:txBody>
      </p:sp>
      <p:sp>
        <p:nvSpPr>
          <p:cNvPr id="12" name="Прямоугольник с двумя скругленными противолежащими углами 11"/>
          <p:cNvSpPr/>
          <p:nvPr/>
        </p:nvSpPr>
        <p:spPr>
          <a:xfrm>
            <a:off x="6506065" y="2371342"/>
            <a:ext cx="5175315" cy="1295681"/>
          </a:xfrm>
          <a:prstGeom prst="round2DiagRect">
            <a:avLst/>
          </a:prstGeom>
          <a:solidFill>
            <a:srgbClr val="FFFF6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/>
              <a:t>доступ через Е</a:t>
            </a:r>
            <a:r>
              <a:rPr lang="ru-RU" sz="2000" dirty="0" smtClean="0"/>
              <a:t>DR </a:t>
            </a:r>
            <a:r>
              <a:rPr lang="ru-RU" sz="2000" dirty="0"/>
              <a:t>к акциям зарубежных компаний;</a:t>
            </a:r>
          </a:p>
        </p:txBody>
      </p:sp>
      <p:sp>
        <p:nvSpPr>
          <p:cNvPr id="13" name="Прямоугольник с двумя скругленными противолежащими углами 12"/>
          <p:cNvSpPr/>
          <p:nvPr/>
        </p:nvSpPr>
        <p:spPr>
          <a:xfrm>
            <a:off x="6506064" y="3766512"/>
            <a:ext cx="5175315" cy="1295681"/>
          </a:xfrm>
          <a:prstGeom prst="round2DiagRect">
            <a:avLst/>
          </a:prstGeom>
          <a:solidFill>
            <a:srgbClr val="99CCFF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/>
              <a:t>возможность получить высокий доход на росте курсовой стоимости акций компаний из развивающихся стран;</a:t>
            </a:r>
          </a:p>
        </p:txBody>
      </p:sp>
      <p:sp>
        <p:nvSpPr>
          <p:cNvPr id="14" name="Прямоугольник с двумя скругленными противолежащими углами 13"/>
          <p:cNvSpPr/>
          <p:nvPr/>
        </p:nvSpPr>
        <p:spPr>
          <a:xfrm>
            <a:off x="6506063" y="5173210"/>
            <a:ext cx="5175315" cy="1295681"/>
          </a:xfrm>
          <a:prstGeom prst="round2DiagRect">
            <a:avLst/>
          </a:prstGeom>
          <a:solidFill>
            <a:srgbClr val="FFFF6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/>
              <a:t>снижение рисков инвестирования в связи с несинхронным развитием фондовых рынков в разных странах.</a:t>
            </a:r>
          </a:p>
        </p:txBody>
      </p:sp>
    </p:spTree>
    <p:extLst>
      <p:ext uri="{BB962C8B-B14F-4D97-AF65-F5344CB8AC3E}">
        <p14:creationId xmlns:p14="http://schemas.microsoft.com/office/powerpoint/2010/main" val="14232070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1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1" presetClass="entr" presetSubtype="1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31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6" presetClass="entr" presetSubtype="16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14" presetClass="entr" presetSubtype="1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53" presetClass="entr" presetSubtype="16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1" animBg="1"/>
      <p:bldP spid="4" grpId="0" animBg="1"/>
      <p:bldP spid="5" grpId="0" animBg="1"/>
      <p:bldP spid="6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07009" y="404907"/>
            <a:ext cx="1082197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/>
              <a:t>Инвесторы, </a:t>
            </a:r>
            <a:r>
              <a:rPr lang="ru-RU" sz="2400" dirty="0" smtClean="0"/>
              <a:t>торгующие EDR, также </a:t>
            </a:r>
            <a:r>
              <a:rPr lang="ru-RU" sz="2400" dirty="0"/>
              <a:t>должны </a:t>
            </a:r>
            <a:r>
              <a:rPr lang="ru-RU" sz="2400" dirty="0" smtClean="0"/>
              <a:t>учитывать </a:t>
            </a:r>
            <a:r>
              <a:rPr lang="ru-RU" sz="2400" b="1" i="1" dirty="0" smtClean="0"/>
              <a:t>риски</a:t>
            </a:r>
            <a:r>
              <a:rPr lang="ru-RU" sz="2400" dirty="0" smtClean="0"/>
              <a:t>, которые </a:t>
            </a:r>
            <a:r>
              <a:rPr lang="ru-RU" sz="2400" dirty="0"/>
              <a:t>могут повлиять на их прибыльность:</a:t>
            </a:r>
          </a:p>
        </p:txBody>
      </p:sp>
      <p:sp>
        <p:nvSpPr>
          <p:cNvPr id="3" name="Пятиугольник 2"/>
          <p:cNvSpPr/>
          <p:nvPr/>
        </p:nvSpPr>
        <p:spPr>
          <a:xfrm>
            <a:off x="1131216" y="1653172"/>
            <a:ext cx="4637989" cy="636645"/>
          </a:xfrm>
          <a:prstGeom prst="homePlat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Валютный риск</a:t>
            </a:r>
            <a:endParaRPr lang="ru-RU" sz="2400" b="1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6023727" y="1083019"/>
            <a:ext cx="5684363" cy="1776953"/>
          </a:xfrm>
          <a:prstGeom prst="round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bg2"/>
                </a:solidFill>
              </a:rPr>
              <a:t>ДР должны </a:t>
            </a:r>
            <a:r>
              <a:rPr lang="ru-RU" sz="2000" dirty="0">
                <a:solidFill>
                  <a:schemeClr val="bg2"/>
                </a:solidFill>
              </a:rPr>
              <a:t>быть в какой-то момент конвертированы в </a:t>
            </a:r>
            <a:r>
              <a:rPr lang="ru-RU" sz="2000" dirty="0" smtClean="0">
                <a:solidFill>
                  <a:schemeClr val="bg2"/>
                </a:solidFill>
              </a:rPr>
              <a:t>нац. </a:t>
            </a:r>
            <a:r>
              <a:rPr lang="ru-RU" sz="2000" dirty="0">
                <a:solidFill>
                  <a:schemeClr val="bg2"/>
                </a:solidFill>
              </a:rPr>
              <a:t>валюту, что означает что динамика валют может существенно повлиять на ценообразование и дивидендную доходность.</a:t>
            </a:r>
          </a:p>
        </p:txBody>
      </p:sp>
      <p:sp>
        <p:nvSpPr>
          <p:cNvPr id="5" name="Пятиугольник 4"/>
          <p:cNvSpPr/>
          <p:nvPr/>
        </p:nvSpPr>
        <p:spPr>
          <a:xfrm flipH="1">
            <a:off x="6796719" y="3538083"/>
            <a:ext cx="4468311" cy="673231"/>
          </a:xfrm>
          <a:prstGeom prst="homePlat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Политический риск</a:t>
            </a:r>
            <a:endParaRPr lang="ru-RU" sz="2400" b="1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707009" y="2989365"/>
            <a:ext cx="5986023" cy="1770668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bg2"/>
                </a:solidFill>
              </a:rPr>
              <a:t>ДР представляют </a:t>
            </a:r>
            <a:r>
              <a:rPr lang="ru-RU" sz="2000" dirty="0">
                <a:solidFill>
                  <a:schemeClr val="bg2"/>
                </a:solidFill>
              </a:rPr>
              <a:t>собой долю участия в международных </a:t>
            </a:r>
            <a:r>
              <a:rPr lang="ru-RU" sz="2000" dirty="0" smtClean="0">
                <a:solidFill>
                  <a:schemeClr val="bg2"/>
                </a:solidFill>
              </a:rPr>
              <a:t>акциях</a:t>
            </a:r>
            <a:r>
              <a:rPr lang="en-US" sz="2000" dirty="0" smtClean="0">
                <a:solidFill>
                  <a:schemeClr val="bg2"/>
                </a:solidFill>
              </a:rPr>
              <a:t> – </a:t>
            </a:r>
            <a:r>
              <a:rPr lang="ru-RU" sz="2000" dirty="0" smtClean="0">
                <a:solidFill>
                  <a:schemeClr val="bg2"/>
                </a:solidFill>
              </a:rPr>
              <a:t>они </a:t>
            </a:r>
            <a:r>
              <a:rPr lang="ru-RU" sz="2000" dirty="0">
                <a:solidFill>
                  <a:schemeClr val="bg2"/>
                </a:solidFill>
              </a:rPr>
              <a:t>могут подвергаться международным факторам риска, таким как политические риски, особенно потому, что они обычно ориентированы на развивающиеся рынки.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117994" y="4889426"/>
            <a:ext cx="5590096" cy="1709338"/>
          </a:xfrm>
          <a:prstGeom prst="round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 smtClean="0">
                <a:solidFill>
                  <a:schemeClr val="bg2"/>
                </a:solidFill>
              </a:rPr>
              <a:t>ДР не </a:t>
            </a:r>
            <a:r>
              <a:rPr lang="ru-RU" sz="2000" dirty="0">
                <a:solidFill>
                  <a:schemeClr val="bg2"/>
                </a:solidFill>
              </a:rPr>
              <a:t>могут торговаться так часто, как иностранная акция, а это означает, что инвесторы могут с трудом покупать или продавать по справедливой цене, особенно когда рынок движется резко ниже.</a:t>
            </a:r>
          </a:p>
        </p:txBody>
      </p:sp>
      <p:sp>
        <p:nvSpPr>
          <p:cNvPr id="8" name="Пятиугольник 7"/>
          <p:cNvSpPr/>
          <p:nvPr/>
        </p:nvSpPr>
        <p:spPr>
          <a:xfrm>
            <a:off x="1131217" y="5425772"/>
            <a:ext cx="4637988" cy="636645"/>
          </a:xfrm>
          <a:prstGeom prst="homePlat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Риск ликвидности</a:t>
            </a:r>
            <a:endParaRPr lang="ru-RU" sz="2400" b="1" dirty="0"/>
          </a:p>
        </p:txBody>
      </p:sp>
    </p:spTree>
    <p:extLst>
      <p:ext uri="{BB962C8B-B14F-4D97-AF65-F5344CB8AC3E}">
        <p14:creationId xmlns:p14="http://schemas.microsoft.com/office/powerpoint/2010/main" val="10000664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6" presetClass="entr" presetSubtype="16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42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21" presetClass="entr" presetSubtype="1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250"/>
                            </p:stCondLst>
                            <p:childTnLst>
                              <p:par>
                                <p:cTn id="25" presetID="42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5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750"/>
                            </p:stCondLst>
                            <p:childTnLst>
                              <p:par>
                                <p:cTn id="31" presetID="31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25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25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78730" y="377072"/>
            <a:ext cx="592003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i="1" dirty="0" smtClean="0"/>
              <a:t>Механизм выпуска и обращения </a:t>
            </a:r>
            <a:r>
              <a:rPr lang="en-US" sz="2400" b="1" i="1" dirty="0" smtClean="0"/>
              <a:t>EDR</a:t>
            </a:r>
            <a:endParaRPr lang="ru-RU" sz="2400" b="1" i="1" dirty="0"/>
          </a:p>
        </p:txBody>
      </p:sp>
      <p:sp>
        <p:nvSpPr>
          <p:cNvPr id="3" name="Прямоугольник с одним вырезанным углом 2"/>
          <p:cNvSpPr/>
          <p:nvPr/>
        </p:nvSpPr>
        <p:spPr>
          <a:xfrm>
            <a:off x="678730" y="914400"/>
            <a:ext cx="10859678" cy="980390"/>
          </a:xfrm>
          <a:prstGeom prst="snip1Rect">
            <a:avLst/>
          </a:prstGeom>
          <a:ln w="19050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2000" b="1" dirty="0" smtClean="0"/>
              <a:t>1.</a:t>
            </a:r>
            <a:r>
              <a:rPr lang="ru-RU" sz="2000" dirty="0" smtClean="0"/>
              <a:t> Перед </a:t>
            </a:r>
            <a:r>
              <a:rPr lang="ru-RU" sz="2000" dirty="0"/>
              <a:t>выпуском спонсируемых </a:t>
            </a:r>
            <a:r>
              <a:rPr lang="ru-RU" sz="2000" dirty="0" smtClean="0"/>
              <a:t>ЕDR </a:t>
            </a:r>
            <a:r>
              <a:rPr lang="ru-RU" sz="2000" dirty="0"/>
              <a:t>между </a:t>
            </a:r>
            <a:r>
              <a:rPr lang="ru-RU" sz="2000" i="1" dirty="0"/>
              <a:t>компанией-эмитентом и банком-депозитарием </a:t>
            </a:r>
            <a:r>
              <a:rPr lang="ru-RU" sz="2000" dirty="0"/>
              <a:t>подписывается </a:t>
            </a:r>
            <a:r>
              <a:rPr lang="ru-RU" sz="2000" b="1" i="1" dirty="0"/>
              <a:t>депозитарный договор</a:t>
            </a:r>
            <a:r>
              <a:rPr lang="ru-RU" sz="2000" dirty="0"/>
              <a:t>, фиксирующий все условия выпуска </a:t>
            </a:r>
            <a:r>
              <a:rPr lang="ru-RU" sz="2000" dirty="0" smtClean="0"/>
              <a:t>ЕDR </a:t>
            </a:r>
            <a:r>
              <a:rPr lang="ru-RU" sz="2000" dirty="0"/>
              <a:t>и функции каждой стороны.</a:t>
            </a:r>
          </a:p>
        </p:txBody>
      </p:sp>
      <p:sp>
        <p:nvSpPr>
          <p:cNvPr id="4" name="Прямоугольник с двумя скругленными противолежащими углами 3"/>
          <p:cNvSpPr/>
          <p:nvPr/>
        </p:nvSpPr>
        <p:spPr>
          <a:xfrm>
            <a:off x="678730" y="2083572"/>
            <a:ext cx="10859678" cy="951859"/>
          </a:xfrm>
          <a:prstGeom prst="round2DiagRect">
            <a:avLst/>
          </a:prstGeom>
          <a:ln w="19050"/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sz="2000" b="1" dirty="0" smtClean="0"/>
              <a:t>2.</a:t>
            </a:r>
            <a:r>
              <a:rPr lang="ru-RU" sz="2000" dirty="0" smtClean="0"/>
              <a:t> Под </a:t>
            </a:r>
            <a:r>
              <a:rPr lang="ru-RU" sz="2000" dirty="0"/>
              <a:t>выпуск </a:t>
            </a:r>
            <a:r>
              <a:rPr lang="ru-RU" sz="2000" dirty="0" smtClean="0"/>
              <a:t>ЕDR </a:t>
            </a:r>
            <a:r>
              <a:rPr lang="ru-RU" sz="2000" i="1" dirty="0"/>
              <a:t>компания-эмитент</a:t>
            </a:r>
            <a:r>
              <a:rPr lang="ru-RU" sz="2000" dirty="0"/>
              <a:t> осуществляет эмиссию акций и передает их на ответственное хранение </a:t>
            </a:r>
            <a:r>
              <a:rPr lang="ru-RU" sz="2000" b="1" i="1" dirty="0" smtClean="0"/>
              <a:t>банку-</a:t>
            </a:r>
            <a:r>
              <a:rPr lang="ru-RU" sz="2000" b="1" i="1" dirty="0" err="1" smtClean="0"/>
              <a:t>кастодиану</a:t>
            </a:r>
            <a:r>
              <a:rPr lang="ru-RU" sz="2000" dirty="0" smtClean="0"/>
              <a:t>, </a:t>
            </a:r>
            <a:r>
              <a:rPr lang="ru-RU" sz="2000" dirty="0"/>
              <a:t>или непосредственно </a:t>
            </a:r>
            <a:r>
              <a:rPr lang="ru-RU" sz="2000" b="1" i="1" dirty="0"/>
              <a:t>банку-депозитарию</a:t>
            </a:r>
            <a:r>
              <a:rPr lang="ru-RU" sz="2000" dirty="0"/>
              <a:t>, который будет выпускать </a:t>
            </a:r>
            <a:r>
              <a:rPr lang="ru-RU" sz="2000" dirty="0" smtClean="0"/>
              <a:t>ЕDR</a:t>
            </a:r>
            <a:r>
              <a:rPr lang="ru-RU" sz="2000" dirty="0"/>
              <a:t>.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05353" y="3308808"/>
            <a:ext cx="4637987" cy="3242821"/>
          </a:xfrm>
          <a:prstGeom prst="round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b="1" dirty="0">
                <a:solidFill>
                  <a:schemeClr val="bg2"/>
                </a:solidFill>
              </a:rPr>
              <a:t>Ф</a:t>
            </a:r>
            <a:r>
              <a:rPr lang="ru-RU" b="1" dirty="0" smtClean="0">
                <a:solidFill>
                  <a:schemeClr val="bg2"/>
                </a:solidFill>
              </a:rPr>
              <a:t>ункции банка-</a:t>
            </a:r>
            <a:r>
              <a:rPr lang="ru-RU" b="1" dirty="0" err="1" smtClean="0">
                <a:solidFill>
                  <a:schemeClr val="bg2"/>
                </a:solidFill>
              </a:rPr>
              <a:t>кастодиана</a:t>
            </a:r>
            <a:r>
              <a:rPr lang="ru-RU" b="1" dirty="0" smtClean="0">
                <a:solidFill>
                  <a:schemeClr val="bg2"/>
                </a:solidFill>
              </a:rPr>
              <a:t> по </a:t>
            </a:r>
            <a:r>
              <a:rPr lang="ru-RU" b="1" dirty="0">
                <a:solidFill>
                  <a:schemeClr val="bg2"/>
                </a:solidFill>
              </a:rPr>
              <a:t>программе </a:t>
            </a:r>
            <a:r>
              <a:rPr lang="ru-RU" b="1" dirty="0" smtClean="0">
                <a:solidFill>
                  <a:schemeClr val="bg2"/>
                </a:solidFill>
              </a:rPr>
              <a:t>ЕDR</a:t>
            </a:r>
            <a:r>
              <a:rPr lang="ru-RU" b="1" dirty="0">
                <a:solidFill>
                  <a:schemeClr val="bg2"/>
                </a:solidFill>
              </a:rPr>
              <a:t>:</a:t>
            </a:r>
          </a:p>
          <a:p>
            <a:pPr marL="285750" indent="-285750" algn="just">
              <a:buClr>
                <a:srgbClr val="FFC000"/>
              </a:buClr>
              <a:buFont typeface="Wingdings" panose="05000000000000000000" pitchFamily="2" charset="2"/>
              <a:buChar char=""/>
            </a:pPr>
            <a:r>
              <a:rPr lang="ru-RU" dirty="0" smtClean="0">
                <a:solidFill>
                  <a:schemeClr val="bg2"/>
                </a:solidFill>
              </a:rPr>
              <a:t>осуществление </a:t>
            </a:r>
            <a:r>
              <a:rPr lang="ru-RU" dirty="0">
                <a:solidFill>
                  <a:schemeClr val="bg2"/>
                </a:solidFill>
              </a:rPr>
              <a:t>учета и перерегистрации владельцев акций, на которые депозитарный банк выпустил </a:t>
            </a:r>
            <a:r>
              <a:rPr lang="ru-RU" dirty="0" smtClean="0">
                <a:solidFill>
                  <a:schemeClr val="bg2"/>
                </a:solidFill>
              </a:rPr>
              <a:t>ЕDR</a:t>
            </a:r>
            <a:r>
              <a:rPr lang="ru-RU" dirty="0">
                <a:solidFill>
                  <a:schemeClr val="bg2"/>
                </a:solidFill>
              </a:rPr>
              <a:t>;</a:t>
            </a:r>
          </a:p>
          <a:p>
            <a:pPr marL="285750" indent="-285750" algn="just">
              <a:buClr>
                <a:srgbClr val="FFC000"/>
              </a:buClr>
              <a:buFont typeface="Wingdings" panose="05000000000000000000" pitchFamily="2" charset="2"/>
              <a:buChar char=""/>
            </a:pPr>
            <a:r>
              <a:rPr lang="ru-RU" dirty="0">
                <a:solidFill>
                  <a:schemeClr val="bg2"/>
                </a:solidFill>
              </a:rPr>
              <a:t>участие в переводе дивидендов;</a:t>
            </a:r>
          </a:p>
          <a:p>
            <a:pPr marL="285750" indent="-285750" algn="just">
              <a:buClr>
                <a:srgbClr val="FFC000"/>
              </a:buClr>
              <a:buFont typeface="Wingdings" panose="05000000000000000000" pitchFamily="2" charset="2"/>
              <a:buChar char=""/>
            </a:pPr>
            <a:r>
              <a:rPr lang="ru-RU" dirty="0">
                <a:solidFill>
                  <a:schemeClr val="bg2"/>
                </a:solidFill>
              </a:rPr>
              <a:t>регистрация себя самого в реестре </a:t>
            </a:r>
            <a:r>
              <a:rPr lang="ru-RU" dirty="0" smtClean="0">
                <a:solidFill>
                  <a:schemeClr val="bg2"/>
                </a:solidFill>
              </a:rPr>
              <a:t>АО в </a:t>
            </a:r>
            <a:r>
              <a:rPr lang="ru-RU" dirty="0">
                <a:solidFill>
                  <a:schemeClr val="bg2"/>
                </a:solidFill>
              </a:rPr>
              <a:t>качестве номинального держателя по акциям, на которые выпущены </a:t>
            </a:r>
            <a:r>
              <a:rPr lang="ru-RU" dirty="0" smtClean="0">
                <a:solidFill>
                  <a:schemeClr val="bg2"/>
                </a:solidFill>
              </a:rPr>
              <a:t>ДР.</a:t>
            </a:r>
            <a:endParaRPr lang="ru-RU" dirty="0">
              <a:solidFill>
                <a:schemeClr val="bg2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458120" y="3308808"/>
            <a:ext cx="6315958" cy="3242821"/>
          </a:xfrm>
          <a:prstGeom prst="round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ru-RU" b="1" dirty="0" smtClean="0">
                <a:solidFill>
                  <a:schemeClr val="bg2"/>
                </a:solidFill>
              </a:rPr>
              <a:t>Функции банка-депозитария по </a:t>
            </a:r>
            <a:r>
              <a:rPr lang="ru-RU" b="1" dirty="0">
                <a:solidFill>
                  <a:schemeClr val="bg2"/>
                </a:solidFill>
              </a:rPr>
              <a:t>программе Е</a:t>
            </a:r>
            <a:r>
              <a:rPr lang="ru-RU" b="1" dirty="0" smtClean="0">
                <a:solidFill>
                  <a:schemeClr val="bg2"/>
                </a:solidFill>
              </a:rPr>
              <a:t>DR</a:t>
            </a:r>
            <a:r>
              <a:rPr lang="ru-RU" b="1" dirty="0">
                <a:solidFill>
                  <a:schemeClr val="bg2"/>
                </a:solidFill>
              </a:rPr>
              <a:t>:</a:t>
            </a:r>
          </a:p>
          <a:p>
            <a:pPr marL="285750" indent="-285750" algn="just">
              <a:buClr>
                <a:srgbClr val="FF6600"/>
              </a:buClr>
              <a:buFont typeface="Wingdings" panose="05000000000000000000" pitchFamily="2" charset="2"/>
              <a:buChar char=""/>
            </a:pPr>
            <a:r>
              <a:rPr lang="ru-RU" dirty="0">
                <a:solidFill>
                  <a:schemeClr val="bg2"/>
                </a:solidFill>
              </a:rPr>
              <a:t>выпускает </a:t>
            </a:r>
            <a:r>
              <a:rPr lang="ru-RU" dirty="0" smtClean="0">
                <a:solidFill>
                  <a:schemeClr val="bg2"/>
                </a:solidFill>
              </a:rPr>
              <a:t>ДР на </a:t>
            </a:r>
            <a:r>
              <a:rPr lang="ru-RU" dirty="0">
                <a:solidFill>
                  <a:schemeClr val="bg2"/>
                </a:solidFill>
              </a:rPr>
              <a:t>депонированные </a:t>
            </a:r>
            <a:r>
              <a:rPr lang="ru-RU" dirty="0" smtClean="0">
                <a:solidFill>
                  <a:schemeClr val="bg2"/>
                </a:solidFill>
              </a:rPr>
              <a:t>ЦБ ин. </a:t>
            </a:r>
            <a:r>
              <a:rPr lang="ru-RU" dirty="0">
                <a:solidFill>
                  <a:schemeClr val="bg2"/>
                </a:solidFill>
              </a:rPr>
              <a:t>эмитента и </a:t>
            </a:r>
            <a:r>
              <a:rPr lang="ru-RU" dirty="0" smtClean="0">
                <a:solidFill>
                  <a:schemeClr val="bg2"/>
                </a:solidFill>
              </a:rPr>
              <a:t>осуществляет их </a:t>
            </a:r>
            <a:r>
              <a:rPr lang="ru-RU" dirty="0">
                <a:solidFill>
                  <a:schemeClr val="bg2"/>
                </a:solidFill>
              </a:rPr>
              <a:t>аннулирование;</a:t>
            </a:r>
          </a:p>
          <a:p>
            <a:pPr marL="285750" indent="-285750" algn="just">
              <a:buClr>
                <a:srgbClr val="FF6600"/>
              </a:buClr>
              <a:buFont typeface="Wingdings" panose="05000000000000000000" pitchFamily="2" charset="2"/>
              <a:buChar char=""/>
            </a:pPr>
            <a:r>
              <a:rPr lang="ru-RU" dirty="0">
                <a:solidFill>
                  <a:schemeClr val="bg2"/>
                </a:solidFill>
              </a:rPr>
              <a:t>выступает агентом и </a:t>
            </a:r>
            <a:r>
              <a:rPr lang="ru-RU" dirty="0" smtClean="0">
                <a:solidFill>
                  <a:schemeClr val="bg2"/>
                </a:solidFill>
              </a:rPr>
              <a:t>регистратором;</a:t>
            </a:r>
            <a:endParaRPr lang="ru-RU" dirty="0">
              <a:solidFill>
                <a:schemeClr val="bg2"/>
              </a:solidFill>
            </a:endParaRPr>
          </a:p>
          <a:p>
            <a:pPr marL="285750" indent="-285750" algn="just">
              <a:buClr>
                <a:srgbClr val="FF6600"/>
              </a:buClr>
              <a:buFont typeface="Wingdings" panose="05000000000000000000" pitchFamily="2" charset="2"/>
              <a:buChar char=""/>
            </a:pPr>
            <a:r>
              <a:rPr lang="ru-RU" dirty="0">
                <a:solidFill>
                  <a:schemeClr val="bg2"/>
                </a:solidFill>
              </a:rPr>
              <a:t>оказывает помощь </a:t>
            </a:r>
            <a:r>
              <a:rPr lang="ru-RU" dirty="0" smtClean="0">
                <a:solidFill>
                  <a:schemeClr val="bg2"/>
                </a:solidFill>
              </a:rPr>
              <a:t>ин. </a:t>
            </a:r>
            <a:r>
              <a:rPr lang="ru-RU" dirty="0">
                <a:solidFill>
                  <a:schemeClr val="bg2"/>
                </a:solidFill>
              </a:rPr>
              <a:t>компании-эмитенту в подготовке </a:t>
            </a:r>
            <a:r>
              <a:rPr lang="ru-RU" dirty="0" smtClean="0">
                <a:solidFill>
                  <a:schemeClr val="bg2"/>
                </a:solidFill>
              </a:rPr>
              <a:t>документов при </a:t>
            </a:r>
            <a:r>
              <a:rPr lang="ru-RU" dirty="0">
                <a:solidFill>
                  <a:schemeClr val="bg2"/>
                </a:solidFill>
              </a:rPr>
              <a:t>регистрации выпуска </a:t>
            </a:r>
            <a:r>
              <a:rPr lang="ru-RU" dirty="0" smtClean="0">
                <a:solidFill>
                  <a:schemeClr val="bg2"/>
                </a:solidFill>
              </a:rPr>
              <a:t>ДР;</a:t>
            </a:r>
            <a:endParaRPr lang="ru-RU" dirty="0">
              <a:solidFill>
                <a:schemeClr val="bg2"/>
              </a:solidFill>
            </a:endParaRPr>
          </a:p>
          <a:p>
            <a:pPr marL="285750" indent="-285750" algn="just">
              <a:buClr>
                <a:srgbClr val="FF6600"/>
              </a:buClr>
              <a:buFont typeface="Wingdings" panose="05000000000000000000" pitchFamily="2" charset="2"/>
              <a:buChar char=""/>
            </a:pPr>
            <a:r>
              <a:rPr lang="ru-RU" dirty="0">
                <a:solidFill>
                  <a:schemeClr val="bg2"/>
                </a:solidFill>
              </a:rPr>
              <a:t>осуществляет информирование широкого круга участников </a:t>
            </a:r>
            <a:r>
              <a:rPr lang="ru-RU" dirty="0" smtClean="0">
                <a:solidFill>
                  <a:schemeClr val="bg2"/>
                </a:solidFill>
              </a:rPr>
              <a:t>РЦБ о </a:t>
            </a:r>
            <a:r>
              <a:rPr lang="ru-RU" dirty="0">
                <a:solidFill>
                  <a:schemeClr val="bg2"/>
                </a:solidFill>
              </a:rPr>
              <a:t>начале выпуска </a:t>
            </a:r>
            <a:r>
              <a:rPr lang="ru-RU" dirty="0" smtClean="0">
                <a:solidFill>
                  <a:schemeClr val="bg2"/>
                </a:solidFill>
              </a:rPr>
              <a:t>ДР;</a:t>
            </a:r>
          </a:p>
          <a:p>
            <a:pPr marL="285750" indent="-285750" algn="just">
              <a:buClr>
                <a:srgbClr val="FF6600"/>
              </a:buClr>
              <a:buFont typeface="Wingdings" panose="05000000000000000000" pitchFamily="2" charset="2"/>
              <a:buChar char=""/>
            </a:pPr>
            <a:r>
              <a:rPr lang="ru-RU" dirty="0">
                <a:solidFill>
                  <a:schemeClr val="bg2"/>
                </a:solidFill>
              </a:rPr>
              <a:t>обобщив результаты голосования держателей </a:t>
            </a:r>
            <a:r>
              <a:rPr lang="ru-RU" dirty="0" smtClean="0">
                <a:solidFill>
                  <a:schemeClr val="bg2"/>
                </a:solidFill>
              </a:rPr>
              <a:t>ЕDR</a:t>
            </a:r>
            <a:r>
              <a:rPr lang="ru-RU" dirty="0">
                <a:solidFill>
                  <a:schemeClr val="bg2"/>
                </a:solidFill>
              </a:rPr>
              <a:t>, направляет их эмитенту, если инвестор имеет право собственности на голосующие </a:t>
            </a:r>
            <a:r>
              <a:rPr lang="ru-RU" dirty="0" smtClean="0">
                <a:solidFill>
                  <a:schemeClr val="bg2"/>
                </a:solidFill>
              </a:rPr>
              <a:t>акции.</a:t>
            </a:r>
            <a:endParaRPr lang="ru-RU" dirty="0">
              <a:solidFill>
                <a:schemeClr val="bg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86930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6" presetClass="entr" presetSubtype="16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88157" y="441698"/>
            <a:ext cx="1084082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/>
              <a:t>ДР могут </a:t>
            </a:r>
            <a:r>
              <a:rPr lang="ru-RU" sz="2400" dirty="0"/>
              <a:t>быть выпущены, если инвесторов привлекают акции или облигации </a:t>
            </a:r>
            <a:r>
              <a:rPr lang="ru-RU" sz="2400" b="1" i="1" dirty="0"/>
              <a:t>иностранной </a:t>
            </a:r>
            <a:r>
              <a:rPr lang="ru-RU" sz="2400" b="1" i="1" dirty="0" smtClean="0"/>
              <a:t>компании</a:t>
            </a:r>
            <a:r>
              <a:rPr lang="ru-RU" sz="2400" dirty="0" smtClean="0"/>
              <a:t>. В </a:t>
            </a:r>
            <a:r>
              <a:rPr lang="ru-RU" sz="2400" dirty="0"/>
              <a:t>этом случае инвесторы поручают своим </a:t>
            </a:r>
            <a:r>
              <a:rPr lang="ru-RU" sz="2400" b="1" i="1" dirty="0"/>
              <a:t>брокерам</a:t>
            </a:r>
            <a:r>
              <a:rPr lang="ru-RU" sz="2400" dirty="0"/>
              <a:t> купить ценные бумаги интересующей их компании-эмитента. </a:t>
            </a:r>
          </a:p>
        </p:txBody>
      </p:sp>
      <p:sp>
        <p:nvSpPr>
          <p:cNvPr id="4" name="Горизонтальный свиток 3"/>
          <p:cNvSpPr/>
          <p:nvPr/>
        </p:nvSpPr>
        <p:spPr>
          <a:xfrm>
            <a:off x="688157" y="1423447"/>
            <a:ext cx="10840824" cy="5316718"/>
          </a:xfrm>
          <a:prstGeom prst="horizontalScroll">
            <a:avLst>
              <a:gd name="adj" fmla="val 7835"/>
            </a:avLst>
          </a:prstGeom>
          <a:solidFill>
            <a:srgbClr val="3A003A"/>
          </a:solidFill>
          <a:ln w="19050">
            <a:solidFill>
              <a:srgbClr val="FFB7B7"/>
            </a:solidFill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spcAft>
                <a:spcPts val="1200"/>
              </a:spcAft>
            </a:pPr>
            <a:r>
              <a:rPr lang="ru-RU" sz="2000" b="1" dirty="0">
                <a:solidFill>
                  <a:schemeClr val="bg2"/>
                </a:solidFill>
              </a:rPr>
              <a:t>Покупка депозитарных расписок выглядит следующим образом:</a:t>
            </a:r>
          </a:p>
          <a:p>
            <a:pPr marL="342900" indent="-342900" algn="just">
              <a:spcAft>
                <a:spcPts val="600"/>
              </a:spcAft>
              <a:buFont typeface="+mj-lt"/>
              <a:buAutoNum type="arabicPeriod"/>
            </a:pPr>
            <a:r>
              <a:rPr lang="ru-RU" sz="2000" dirty="0">
                <a:solidFill>
                  <a:schemeClr val="bg2"/>
                </a:solidFill>
              </a:rPr>
              <a:t>Инвестор дает </a:t>
            </a:r>
            <a:r>
              <a:rPr lang="ru-RU" sz="2000" i="1" u="sng" dirty="0">
                <a:solidFill>
                  <a:schemeClr val="bg2"/>
                </a:solidFill>
              </a:rPr>
              <a:t>поручение брокеру</a:t>
            </a:r>
            <a:r>
              <a:rPr lang="ru-RU" sz="2000" dirty="0">
                <a:solidFill>
                  <a:schemeClr val="bg2"/>
                </a:solidFill>
              </a:rPr>
              <a:t>, например в Англии, </a:t>
            </a:r>
            <a:r>
              <a:rPr lang="ru-RU" sz="2000" i="1" u="sng" dirty="0">
                <a:solidFill>
                  <a:schemeClr val="bg2"/>
                </a:solidFill>
              </a:rPr>
              <a:t>купить ДР</a:t>
            </a:r>
            <a:r>
              <a:rPr lang="ru-RU" sz="2000" dirty="0">
                <a:solidFill>
                  <a:schemeClr val="bg2"/>
                </a:solidFill>
              </a:rPr>
              <a:t>;</a:t>
            </a:r>
          </a:p>
          <a:p>
            <a:pPr marL="342900" indent="-342900" algn="just">
              <a:spcAft>
                <a:spcPts val="600"/>
              </a:spcAft>
              <a:buFont typeface="+mj-lt"/>
              <a:buAutoNum type="arabicPeriod"/>
            </a:pPr>
            <a:r>
              <a:rPr lang="ru-RU" sz="2000" dirty="0">
                <a:solidFill>
                  <a:schemeClr val="bg2"/>
                </a:solidFill>
              </a:rPr>
              <a:t>Брокер, работающий в Англии, дает распоряжение </a:t>
            </a:r>
            <a:r>
              <a:rPr lang="ru-RU" sz="2000" i="1" u="sng" dirty="0">
                <a:solidFill>
                  <a:schemeClr val="bg2"/>
                </a:solidFill>
              </a:rPr>
              <a:t>брокеру</a:t>
            </a:r>
            <a:r>
              <a:rPr lang="ru-RU" sz="2000" i="1" dirty="0">
                <a:solidFill>
                  <a:schemeClr val="bg2"/>
                </a:solidFill>
              </a:rPr>
              <a:t> страны местонахождения</a:t>
            </a:r>
            <a:r>
              <a:rPr lang="ru-RU" sz="2000" i="1" u="sng" dirty="0">
                <a:solidFill>
                  <a:schemeClr val="bg2"/>
                </a:solidFill>
              </a:rPr>
              <a:t> эмитента на покупку</a:t>
            </a:r>
            <a:r>
              <a:rPr lang="ru-RU" sz="2000" i="1" dirty="0">
                <a:solidFill>
                  <a:schemeClr val="bg2"/>
                </a:solidFill>
              </a:rPr>
              <a:t> эквивалентного количества ценных бумаг</a:t>
            </a:r>
            <a:r>
              <a:rPr lang="ru-RU" sz="2000" dirty="0">
                <a:solidFill>
                  <a:schemeClr val="bg2"/>
                </a:solidFill>
              </a:rPr>
              <a:t>;</a:t>
            </a:r>
          </a:p>
          <a:p>
            <a:pPr marL="342900" indent="-342900" algn="just">
              <a:spcAft>
                <a:spcPts val="600"/>
              </a:spcAft>
              <a:buFont typeface="+mj-lt"/>
              <a:buAutoNum type="arabicPeriod"/>
            </a:pPr>
            <a:r>
              <a:rPr lang="ru-RU" sz="2000" dirty="0">
                <a:solidFill>
                  <a:schemeClr val="bg2"/>
                </a:solidFill>
              </a:rPr>
              <a:t>Брокер, работающий на фондовом рынке страны компании-эмитента, </a:t>
            </a:r>
            <a:r>
              <a:rPr lang="ru-RU" sz="2000" i="1" u="sng" dirty="0">
                <a:solidFill>
                  <a:schemeClr val="bg2"/>
                </a:solidFill>
              </a:rPr>
              <a:t>покупает ценные бумаги</a:t>
            </a:r>
            <a:r>
              <a:rPr lang="ru-RU" sz="2000" i="1" dirty="0">
                <a:solidFill>
                  <a:schemeClr val="bg2"/>
                </a:solidFill>
              </a:rPr>
              <a:t> данной компании на фондовом рынке своей страны</a:t>
            </a:r>
            <a:r>
              <a:rPr lang="ru-RU" sz="2000" dirty="0">
                <a:solidFill>
                  <a:schemeClr val="bg2"/>
                </a:solidFill>
              </a:rPr>
              <a:t>;</a:t>
            </a:r>
          </a:p>
          <a:p>
            <a:pPr marL="342900" indent="-342900" algn="just">
              <a:spcAft>
                <a:spcPts val="600"/>
              </a:spcAft>
              <a:buFont typeface="+mj-lt"/>
              <a:buAutoNum type="arabicPeriod"/>
            </a:pPr>
            <a:r>
              <a:rPr lang="ru-RU" sz="2000" dirty="0">
                <a:solidFill>
                  <a:schemeClr val="bg2"/>
                </a:solidFill>
              </a:rPr>
              <a:t>Ценные бумаги поступают в </a:t>
            </a:r>
            <a:r>
              <a:rPr lang="ru-RU" sz="2000" i="1" u="sng" dirty="0" smtClean="0">
                <a:solidFill>
                  <a:schemeClr val="bg2"/>
                </a:solidFill>
              </a:rPr>
              <a:t>банк-</a:t>
            </a:r>
            <a:r>
              <a:rPr lang="ru-RU" sz="2000" i="1" u="sng" dirty="0" err="1" smtClean="0">
                <a:solidFill>
                  <a:schemeClr val="bg2"/>
                </a:solidFill>
              </a:rPr>
              <a:t>кастодиан</a:t>
            </a:r>
            <a:r>
              <a:rPr lang="ru-RU" sz="2000" dirty="0" smtClean="0">
                <a:solidFill>
                  <a:schemeClr val="bg2"/>
                </a:solidFill>
              </a:rPr>
              <a:t>;</a:t>
            </a:r>
            <a:endParaRPr lang="ru-RU" sz="2000" dirty="0">
              <a:solidFill>
                <a:schemeClr val="bg2"/>
              </a:solidFill>
            </a:endParaRPr>
          </a:p>
          <a:p>
            <a:pPr marL="342900" indent="-342900" algn="just">
              <a:spcAft>
                <a:spcPts val="600"/>
              </a:spcAft>
              <a:buFont typeface="+mj-lt"/>
              <a:buAutoNum type="arabicPeriod"/>
            </a:pPr>
            <a:r>
              <a:rPr lang="ru-RU" sz="2000" dirty="0" smtClean="0">
                <a:solidFill>
                  <a:schemeClr val="bg2"/>
                </a:solidFill>
              </a:rPr>
              <a:t>Банк-</a:t>
            </a:r>
            <a:r>
              <a:rPr lang="ru-RU" sz="2000" dirty="0" err="1" smtClean="0">
                <a:solidFill>
                  <a:schemeClr val="bg2"/>
                </a:solidFill>
              </a:rPr>
              <a:t>кастодиан</a:t>
            </a:r>
            <a:r>
              <a:rPr lang="ru-RU" sz="2000" dirty="0" smtClean="0">
                <a:solidFill>
                  <a:schemeClr val="bg2"/>
                </a:solidFill>
              </a:rPr>
              <a:t> </a:t>
            </a:r>
            <a:r>
              <a:rPr lang="ru-RU" sz="2000" dirty="0">
                <a:solidFill>
                  <a:schemeClr val="bg2"/>
                </a:solidFill>
              </a:rPr>
              <a:t>записывает данные </a:t>
            </a:r>
            <a:r>
              <a:rPr lang="ru-RU" sz="2000" i="1" u="sng" dirty="0">
                <a:solidFill>
                  <a:schemeClr val="bg2"/>
                </a:solidFill>
              </a:rPr>
              <a:t>ценные бумаги на счет банка, выпускающего ДР</a:t>
            </a:r>
            <a:r>
              <a:rPr lang="ru-RU" sz="2000" dirty="0">
                <a:solidFill>
                  <a:schemeClr val="bg2"/>
                </a:solidFill>
              </a:rPr>
              <a:t>;</a:t>
            </a:r>
          </a:p>
          <a:p>
            <a:pPr marL="342900" indent="-342900" algn="just">
              <a:spcAft>
                <a:spcPts val="600"/>
              </a:spcAft>
              <a:buFont typeface="+mj-lt"/>
              <a:buAutoNum type="arabicPeriod"/>
            </a:pPr>
            <a:r>
              <a:rPr lang="ru-RU" sz="2000" i="1" u="sng" dirty="0">
                <a:solidFill>
                  <a:schemeClr val="bg2"/>
                </a:solidFill>
              </a:rPr>
              <a:t>Банк-депозитарий</a:t>
            </a:r>
            <a:r>
              <a:rPr lang="ru-RU" sz="2000" i="1" dirty="0">
                <a:solidFill>
                  <a:schemeClr val="bg2"/>
                </a:solidFill>
              </a:rPr>
              <a:t> выпускает ЕDR</a:t>
            </a:r>
            <a:r>
              <a:rPr lang="ru-RU" sz="2000" dirty="0">
                <a:solidFill>
                  <a:schemeClr val="bg2"/>
                </a:solidFill>
              </a:rPr>
              <a:t>, которые доставляются британскому брокеру через </a:t>
            </a:r>
            <a:r>
              <a:rPr lang="ru-RU" sz="2000" i="1" dirty="0">
                <a:solidFill>
                  <a:schemeClr val="bg2"/>
                </a:solidFill>
              </a:rPr>
              <a:t>регистрационно-клиринговый центр</a:t>
            </a:r>
            <a:r>
              <a:rPr lang="ru-RU" sz="2000" dirty="0">
                <a:solidFill>
                  <a:schemeClr val="bg2"/>
                </a:solidFill>
              </a:rPr>
              <a:t>;</a:t>
            </a:r>
          </a:p>
          <a:p>
            <a:pPr marL="342900" indent="-342900" algn="just">
              <a:buFont typeface="+mj-lt"/>
              <a:buAutoNum type="arabicPeriod"/>
            </a:pPr>
            <a:r>
              <a:rPr lang="ru-RU" sz="2000" i="1" u="sng" dirty="0">
                <a:solidFill>
                  <a:schemeClr val="bg2"/>
                </a:solidFill>
              </a:rPr>
              <a:t>Регистрационно-клиринговый</a:t>
            </a:r>
            <a:r>
              <a:rPr lang="ru-RU" sz="2000" i="1" dirty="0">
                <a:solidFill>
                  <a:schemeClr val="bg2"/>
                </a:solidFill>
              </a:rPr>
              <a:t> центр записывает ДР на счет брокера </a:t>
            </a:r>
            <a:r>
              <a:rPr lang="ru-RU" sz="2000" dirty="0">
                <a:solidFill>
                  <a:schemeClr val="bg2"/>
                </a:solidFill>
              </a:rPr>
              <a:t>для дальнейшей продажи инвестору.</a:t>
            </a:r>
          </a:p>
        </p:txBody>
      </p:sp>
    </p:spTree>
    <p:extLst>
      <p:ext uri="{BB962C8B-B14F-4D97-AF65-F5344CB8AC3E}">
        <p14:creationId xmlns:p14="http://schemas.microsoft.com/office/powerpoint/2010/main" val="22763169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9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911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32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32" tmFilter="0, 0; 0.125,0.2665; 0.25,0.4; 0.375,0.465; 0.5,0.5;  0.625,0.535; 0.75,0.6; 0.875,0.7335; 1,1">
                                          <p:stCondLst>
                                            <p:cond delay="33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66" tmFilter="0, 0; 0.125,0.2665; 0.25,0.4; 0.375,0.465; 0.5,0.5;  0.625,0.535; 0.75,0.6; 0.875,0.7335; 1,1">
                                          <p:stCondLst>
                                            <p:cond delay="66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82" tmFilter="0, 0; 0.125,0.2665; 0.25,0.4; 0.375,0.465; 0.5,0.5;  0.625,0.535; 0.75,0.6; 0.875,0.7335; 1,1">
                                          <p:stCondLst>
                                            <p:cond delay="82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13">
                                          <p:stCondLst>
                                            <p:cond delay="325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83" decel="50000">
                                          <p:stCondLst>
                                            <p:cond delay="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13">
                                          <p:stCondLst>
                                            <p:cond delay="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83" decel="50000">
                                          <p:stCondLst>
                                            <p:cond delay="66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13">
                                          <p:stCondLst>
                                            <p:cond delay="821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83" decel="50000">
                                          <p:stCondLst>
                                            <p:cond delay="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13">
                                          <p:stCondLst>
                                            <p:cond delay="90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83" decel="50000">
                                          <p:stCondLst>
                                            <p:cond delay="917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685799" y="380770"/>
            <a:ext cx="5603033" cy="29084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1800"/>
              </a:spcAft>
            </a:pPr>
            <a:r>
              <a:rPr lang="ru-RU" sz="2400" b="1" dirty="0" smtClean="0">
                <a:solidFill>
                  <a:srgbClr val="0C0931"/>
                </a:solidFill>
              </a:rPr>
              <a:t>Источники:</a:t>
            </a:r>
          </a:p>
          <a:p>
            <a:pPr marL="457200" indent="-457200" algn="just">
              <a:buFont typeface="+mj-lt"/>
              <a:buAutoNum type="arabicPeriod"/>
            </a:pPr>
            <a:r>
              <a:rPr lang="en-US" sz="2400" b="1" dirty="0">
                <a:solidFill>
                  <a:srgbClr val="0C093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</a:t>
            </a:r>
            <a:r>
              <a:rPr lang="en-US" sz="2400" b="1" dirty="0" smtClean="0">
                <a:solidFill>
                  <a:srgbClr val="0C093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studme.org</a:t>
            </a:r>
            <a:endParaRPr lang="ru-RU" sz="2400" b="1" dirty="0" smtClean="0">
              <a:solidFill>
                <a:srgbClr val="0C093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Font typeface="+mj-lt"/>
              <a:buAutoNum type="arabicPeriod"/>
            </a:pPr>
            <a:r>
              <a:rPr lang="en-US" sz="2400" b="1" dirty="0">
                <a:solidFill>
                  <a:srgbClr val="0C093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</a:t>
            </a:r>
            <a:r>
              <a:rPr lang="en-US" sz="2400" b="1" dirty="0" smtClean="0">
                <a:solidFill>
                  <a:srgbClr val="0C093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allfi.biz</a:t>
            </a:r>
            <a:endParaRPr lang="ru-RU" sz="2400" b="1" dirty="0" smtClean="0">
              <a:solidFill>
                <a:srgbClr val="0C093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Font typeface="+mj-lt"/>
              <a:buAutoNum type="arabicPeriod"/>
            </a:pPr>
            <a:r>
              <a:rPr lang="en-US" sz="2400" b="1" dirty="0">
                <a:solidFill>
                  <a:srgbClr val="0C093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https://</a:t>
            </a:r>
            <a:r>
              <a:rPr lang="en-US" sz="2400" b="1" dirty="0" smtClean="0">
                <a:solidFill>
                  <a:srgbClr val="0C093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economics.studio</a:t>
            </a:r>
            <a:endParaRPr lang="ru-RU" sz="2400" b="1" dirty="0" smtClean="0">
              <a:solidFill>
                <a:srgbClr val="0C093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Font typeface="+mj-lt"/>
              <a:buAutoNum type="arabicPeriod"/>
            </a:pPr>
            <a:r>
              <a:rPr lang="en-US" sz="2400" b="1" dirty="0">
                <a:solidFill>
                  <a:srgbClr val="0C093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https://</a:t>
            </a:r>
            <a:r>
              <a:rPr lang="en-US" sz="2400" b="1" dirty="0" smtClean="0">
                <a:solidFill>
                  <a:srgbClr val="0C093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ru.routestofinance.com</a:t>
            </a:r>
            <a:endParaRPr lang="ru-RU" sz="2400" b="1" dirty="0" smtClean="0">
              <a:solidFill>
                <a:srgbClr val="0C093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Font typeface="+mj-lt"/>
              <a:buAutoNum type="arabicPeriod"/>
            </a:pPr>
            <a:r>
              <a:rPr lang="en-US" sz="2400" b="1" dirty="0">
                <a:solidFill>
                  <a:srgbClr val="0C093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http://</a:t>
            </a:r>
            <a:r>
              <a:rPr lang="en-US" sz="2400" b="1" dirty="0" smtClean="0">
                <a:solidFill>
                  <a:srgbClr val="0C0931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www.elitarium.ru</a:t>
            </a:r>
            <a:endParaRPr lang="ru-RU" sz="2400" b="1" dirty="0" smtClean="0">
              <a:solidFill>
                <a:srgbClr val="0C093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Font typeface="+mj-lt"/>
              <a:buAutoNum type="arabicPeriod"/>
            </a:pPr>
            <a:endParaRPr lang="en-US" sz="2400" b="1" dirty="0">
              <a:solidFill>
                <a:srgbClr val="0C093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4676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adge">
  <a:themeElements>
    <a:clrScheme name="Другая 75">
      <a:dk1>
        <a:srgbClr val="00003A"/>
      </a:dk1>
      <a:lt1>
        <a:srgbClr val="0D1B37"/>
      </a:lt1>
      <a:dk2>
        <a:srgbClr val="FFFFFF"/>
      </a:dk2>
      <a:lt2>
        <a:srgbClr val="FFFFFF"/>
      </a:lt2>
      <a:accent1>
        <a:srgbClr val="FFFFFF"/>
      </a:accent1>
      <a:accent2>
        <a:srgbClr val="1B376E"/>
      </a:accent2>
      <a:accent3>
        <a:srgbClr val="9EBE55"/>
      </a:accent3>
      <a:accent4>
        <a:srgbClr val="C65E5E"/>
      </a:accent4>
      <a:accent5>
        <a:srgbClr val="D3BA55"/>
      </a:accent5>
      <a:accent6>
        <a:srgbClr val="96648A"/>
      </a:accent6>
      <a:hlink>
        <a:srgbClr val="62B4C6"/>
      </a:hlink>
      <a:folHlink>
        <a:srgbClr val="96648A"/>
      </a:folHlink>
    </a:clrScheme>
    <a:fontScheme name="Badge">
      <a:majorFont>
        <a:latin typeface="Impact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dg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Badge" id="{71A07785-5930-41D4-9A83-E23602B48E98}" vid="{D71F8F05-6246-47AF-9E68-E57F6C93F792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TM10001106[[fn=Эмблема]]</Template>
  <TotalTime>522</TotalTime>
  <Words>819</Words>
  <Application>Microsoft Office PowerPoint</Application>
  <PresentationFormat>Произвольный</PresentationFormat>
  <Paragraphs>67</Paragraphs>
  <Slides>10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Badge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внимание!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Международные долговые ценные бумаги: иностранные облигации и еврооблигации</dc:title>
  <dc:creator>Windows User</dc:creator>
  <cp:lastModifiedBy>user</cp:lastModifiedBy>
  <cp:revision>59</cp:revision>
  <dcterms:created xsi:type="dcterms:W3CDTF">2019-09-25T16:59:15Z</dcterms:created>
  <dcterms:modified xsi:type="dcterms:W3CDTF">2019-10-26T04:49:16Z</dcterms:modified>
</cp:coreProperties>
</file>